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8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503" r:id="rId2"/>
    <p:sldId id="495" r:id="rId3"/>
    <p:sldId id="505" r:id="rId4"/>
    <p:sldId id="506" r:id="rId5"/>
    <p:sldId id="507" r:id="rId6"/>
    <p:sldId id="508" r:id="rId7"/>
    <p:sldId id="509" r:id="rId8"/>
    <p:sldId id="510" r:id="rId9"/>
    <p:sldId id="511" r:id="rId10"/>
    <p:sldId id="512" r:id="rId11"/>
    <p:sldId id="513" r:id="rId12"/>
    <p:sldId id="514" r:id="rId13"/>
    <p:sldId id="515" r:id="rId14"/>
    <p:sldId id="516" r:id="rId15"/>
    <p:sldId id="517" r:id="rId16"/>
    <p:sldId id="518" r:id="rId17"/>
    <p:sldId id="519" r:id="rId18"/>
    <p:sldId id="520" r:id="rId19"/>
    <p:sldId id="521" r:id="rId20"/>
    <p:sldId id="351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1823"/>
    <a:srgbClr val="C9151E"/>
    <a:srgbClr val="E9CBBC"/>
    <a:srgbClr val="E0A487"/>
    <a:srgbClr val="D97C5B"/>
    <a:srgbClr val="CC141E"/>
    <a:srgbClr val="D05035"/>
    <a:srgbClr val="C8161E"/>
    <a:srgbClr val="595757"/>
    <a:srgbClr val="AE0E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92" autoAdjust="0"/>
    <p:restoredTop sz="94367" autoAdjust="0"/>
  </p:normalViewPr>
  <p:slideViewPr>
    <p:cSldViewPr snapToGrid="0">
      <p:cViewPr varScale="1">
        <p:scale>
          <a:sx n="81" d="100"/>
          <a:sy n="81" d="100"/>
        </p:scale>
        <p:origin x="912" y="72"/>
      </p:cViewPr>
      <p:guideLst>
        <p:guide orient="horz" pos="215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B0E4778-C791-4DED-B74D-812B318333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BD96CF-BA41-4468-B922-519C3FF75D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FBC3E-A2D7-4800-83F1-97F0457EBE4E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8E4F13-D3C7-468E-986C-87DD8EAB7F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1C38BC-4828-4CEA-8AA0-EFE4DE71C1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E24B-AC3C-413D-ADEA-85B2810DD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1320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4658-E875-4914-8C5A-E2C4187F684A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84EBC-A346-416F-9FC8-EFE97ACD2C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9645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870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41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582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971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325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081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069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29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332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223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969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623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108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03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718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282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026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613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44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7947879" y="309931"/>
            <a:ext cx="780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 01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3323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8748" y="4332306"/>
            <a:ext cx="7848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CS420 Machine Learning Project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8748" y="5684363"/>
            <a:ext cx="56238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err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Ruiheng</a:t>
            </a:r>
            <a:r>
              <a:rPr lang="en-US" altLang="zh-CN" sz="2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Chang, 515021910459</a:t>
            </a:r>
          </a:p>
          <a:p>
            <a:r>
              <a:rPr lang="en-US" altLang="zh-CN" sz="2200" b="1" dirty="0" err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Weichao</a:t>
            </a:r>
            <a:r>
              <a:rPr lang="zh-CN" altLang="en-US" sz="2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Mao, 515021910559</a:t>
            </a:r>
            <a:endParaRPr lang="zh-CN" altLang="en-US" sz="2200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476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976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 Net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BF4014-210F-4A71-BD45-E4CE7D6F2A7C}"/>
              </a:ext>
            </a:extLst>
          </p:cNvPr>
          <p:cNvSpPr txBox="1"/>
          <p:nvPr/>
        </p:nvSpPr>
        <p:spPr>
          <a:xfrm>
            <a:off x="132787" y="981784"/>
            <a:ext cx="78245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Very classical network…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Proposed by Visual Geometry Group, University of Oxford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idea:  GO DEEPER !!!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3069327"/>
            <a:ext cx="5794513" cy="325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0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976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 Net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3" y="1058835"/>
            <a:ext cx="5286722" cy="538172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03235" y="242997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Accuracy: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VGG11:  99.50%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VGG16:  99.71%</a:t>
            </a:r>
          </a:p>
        </p:txBody>
      </p:sp>
    </p:spTree>
    <p:extLst>
      <p:ext uri="{BB962C8B-B14F-4D97-AF65-F5344CB8AC3E}">
        <p14:creationId xmlns:p14="http://schemas.microsoft.com/office/powerpoint/2010/main" val="3460319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65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BF4014-210F-4A71-BD45-E4CE7D6F2A7C}"/>
              </a:ext>
            </a:extLst>
          </p:cNvPr>
          <p:cNvSpPr txBox="1"/>
          <p:nvPr/>
        </p:nvSpPr>
        <p:spPr>
          <a:xfrm>
            <a:off x="132787" y="981784"/>
            <a:ext cx="78245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Very popular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State-of-the-art backbone of many networks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Very Deep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063" y="3223394"/>
            <a:ext cx="3346622" cy="25401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8401"/>
            <a:ext cx="3410125" cy="26544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62688" y="1192696"/>
            <a:ext cx="850246" cy="42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45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65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3"/>
          <a:stretch/>
        </p:blipFill>
        <p:spPr>
          <a:xfrm>
            <a:off x="673464" y="1349340"/>
            <a:ext cx="7783225" cy="377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64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65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48717" y="119153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Accuracy:</a:t>
            </a:r>
          </a:p>
          <a:p>
            <a:pPr algn="ctr"/>
            <a:endParaRPr lang="en-US" altLang="zh-CN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Res101:  99.73%   Res50:  99.65%</a:t>
            </a:r>
          </a:p>
          <a:p>
            <a:pPr algn="ctr"/>
            <a:endParaRPr lang="en-US" altLang="zh-CN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Res34:  99.67%   Res18:  99.59%</a:t>
            </a:r>
          </a:p>
          <a:p>
            <a:pPr algn="ctr"/>
            <a:endParaRPr lang="en-US" altLang="zh-CN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0613" y="3566262"/>
            <a:ext cx="63700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Res101 achieves best accuracy</a:t>
            </a:r>
          </a:p>
          <a:p>
            <a:endParaRPr lang="en-US" altLang="zh-CN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 combine Res101 with image processing and get 99.8% accuracy</a:t>
            </a:r>
          </a:p>
        </p:txBody>
      </p:sp>
    </p:spTree>
    <p:extLst>
      <p:ext uri="{BB962C8B-B14F-4D97-AF65-F5344CB8AC3E}">
        <p14:creationId xmlns:p14="http://schemas.microsoft.com/office/powerpoint/2010/main" val="2602213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Capsule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BF4014-210F-4A71-BD45-E4CE7D6F2A7C}"/>
              </a:ext>
            </a:extLst>
          </p:cNvPr>
          <p:cNvSpPr txBox="1"/>
          <p:nvPr/>
        </p:nvSpPr>
        <p:spPr>
          <a:xfrm>
            <a:off x="371197" y="1173940"/>
            <a:ext cx="74012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limitation of CNN: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lose the relationship of feature of entity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cannot handle the rotation and transformation of image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7120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Capsule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/>
          <p:nvPr/>
        </p:nvPicPr>
        <p:blipFill rotWithShape="1">
          <a:blip r:embed="rId3"/>
          <a:srcRect l="11426" t="32608" r="48599" b="1247"/>
          <a:stretch/>
        </p:blipFill>
        <p:spPr bwMode="auto">
          <a:xfrm>
            <a:off x="1391479" y="1302026"/>
            <a:ext cx="4234069" cy="3747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/>
          <p:cNvPicPr/>
          <p:nvPr/>
        </p:nvPicPr>
        <p:blipFill rotWithShape="1">
          <a:blip r:embed="rId3"/>
          <a:srcRect l="72640" t="32608" r="7504" b="1247"/>
          <a:stretch/>
        </p:blipFill>
        <p:spPr bwMode="auto">
          <a:xfrm>
            <a:off x="5625547" y="1302025"/>
            <a:ext cx="2315817" cy="3747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74809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Capsule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 rotWithShape="1">
          <a:blip r:embed="rId3"/>
          <a:srcRect l="9236" t="11103" r="5278" b="7188"/>
          <a:stretch/>
        </p:blipFill>
        <p:spPr>
          <a:xfrm>
            <a:off x="805069" y="679166"/>
            <a:ext cx="7573618" cy="48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92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Capsule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BF4014-210F-4A71-BD45-E4CE7D6F2A7C}"/>
              </a:ext>
            </a:extLst>
          </p:cNvPr>
          <p:cNvSpPr txBox="1"/>
          <p:nvPr/>
        </p:nvSpPr>
        <p:spPr>
          <a:xfrm>
            <a:off x="371197" y="1173940"/>
            <a:ext cx="74012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 of Capsule :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Capsule output vector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 Routing, replace max-pooling with routing-by-agreement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Capsule can better capture the relationship of features or parts of entity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BF4014-210F-4A71-BD45-E4CE7D6F2A7C}"/>
              </a:ext>
            </a:extLst>
          </p:cNvPr>
          <p:cNvSpPr txBox="1"/>
          <p:nvPr/>
        </p:nvSpPr>
        <p:spPr>
          <a:xfrm>
            <a:off x="553415" y="4884549"/>
            <a:ext cx="7401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Accuracy: 99.78% without image processing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2021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4265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Augmentation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BF4014-210F-4A71-BD45-E4CE7D6F2A7C}"/>
              </a:ext>
            </a:extLst>
          </p:cNvPr>
          <p:cNvSpPr txBox="1"/>
          <p:nvPr/>
        </p:nvSpPr>
        <p:spPr>
          <a:xfrm>
            <a:off x="371197" y="1173940"/>
            <a:ext cx="74012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Crop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Rotate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Resize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Conditional GAN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535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2132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969689-61AE-4CD1-8994-38BAAC993066}"/>
              </a:ext>
            </a:extLst>
          </p:cNvPr>
          <p:cNvSpPr txBox="1"/>
          <p:nvPr/>
        </p:nvSpPr>
        <p:spPr>
          <a:xfrm>
            <a:off x="376761" y="1151401"/>
            <a:ext cx="8722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 problem: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classification problem on a modified MNIST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60000 training samples, 10000 testing samples, 45×45.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5381B4-00DA-4AB3-8722-9BC68DE22F9D}"/>
              </a:ext>
            </a:extLst>
          </p:cNvPr>
          <p:cNvSpPr txBox="1"/>
          <p:nvPr/>
        </p:nvSpPr>
        <p:spPr>
          <a:xfrm>
            <a:off x="3420932" y="5368045"/>
            <a:ext cx="2634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Sample examples.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11C3C0-2CF9-42BC-BD85-138BB8907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07" y="3562628"/>
            <a:ext cx="1609481" cy="16094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31E3447-BA4E-4D66-9DD6-AF5F55BC8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970" y="3562628"/>
            <a:ext cx="1609481" cy="16094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ECC38F6-9EAE-4F45-B2D1-078BE2CA4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733" y="3571960"/>
            <a:ext cx="1609481" cy="16094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48AF2CE-FF2C-4C77-8EB7-036D0A6356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496" y="3571960"/>
            <a:ext cx="1609481" cy="160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90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9125"/>
            <a:ext cx="9144000" cy="27938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3026848"/>
            <a:ext cx="3021843" cy="799946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872359" y="607461"/>
            <a:ext cx="76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661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93C237-0A5D-445A-9719-73EB36E0844C}"/>
              </a:ext>
            </a:extLst>
          </p:cNvPr>
          <p:cNvSpPr txBox="1"/>
          <p:nvPr/>
        </p:nvSpPr>
        <p:spPr>
          <a:xfrm>
            <a:off x="376761" y="1151401"/>
            <a:ext cx="73654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Traditional methods: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KNN: 98.40% (without preprocessing: 88.12%).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SVM: 98.75% (without preprocessing: 93.22%).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Ensemble: 98.40%.</a:t>
            </a:r>
          </a:p>
        </p:txBody>
      </p:sp>
    </p:spTree>
    <p:extLst>
      <p:ext uri="{BB962C8B-B14F-4D97-AF65-F5344CB8AC3E}">
        <p14:creationId xmlns:p14="http://schemas.microsoft.com/office/powerpoint/2010/main" val="66641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309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Preprocessing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E471BF-3C8B-48A9-92CF-B719AE823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2" y="2836363"/>
            <a:ext cx="1185274" cy="11852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8D1478-6B1D-403C-BD3B-A6E3269C0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08" y="2836363"/>
            <a:ext cx="1185274" cy="11852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81AB69-E9B3-4D70-9C7F-F0ED3C4A4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748" y="2836363"/>
            <a:ext cx="1185274" cy="11852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3999EB-1422-481C-81B0-DD163F9F4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585" y="3131394"/>
            <a:ext cx="541460" cy="60162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4ED352-A1D8-4E79-BD09-2306D45C0B0D}"/>
              </a:ext>
            </a:extLst>
          </p:cNvPr>
          <p:cNvSpPr txBox="1"/>
          <p:nvPr/>
        </p:nvSpPr>
        <p:spPr>
          <a:xfrm>
            <a:off x="3420932" y="4941805"/>
            <a:ext cx="2634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Preprocessing pipeline.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F74B8F-25A0-4525-B6D5-B1F29B647723}"/>
              </a:ext>
            </a:extLst>
          </p:cNvPr>
          <p:cNvSpPr txBox="1"/>
          <p:nvPr/>
        </p:nvSpPr>
        <p:spPr>
          <a:xfrm>
            <a:off x="362564" y="4250496"/>
            <a:ext cx="1621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1. Original image</a:t>
            </a:r>
            <a:endParaRPr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42A3B9-41E4-4B40-BAE2-BB8370E31822}"/>
              </a:ext>
            </a:extLst>
          </p:cNvPr>
          <p:cNvSpPr txBox="1"/>
          <p:nvPr/>
        </p:nvSpPr>
        <p:spPr>
          <a:xfrm>
            <a:off x="2844540" y="4250496"/>
            <a:ext cx="1621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2. Denoised</a:t>
            </a:r>
            <a:endParaRPr lang="zh-CN" altLang="en-US" sz="1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051D0A-055B-42FA-AC52-6F945627720E}"/>
              </a:ext>
            </a:extLst>
          </p:cNvPr>
          <p:cNvSpPr txBox="1"/>
          <p:nvPr/>
        </p:nvSpPr>
        <p:spPr>
          <a:xfrm>
            <a:off x="5004610" y="4255450"/>
            <a:ext cx="1621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3. Cropped</a:t>
            </a:r>
            <a:endParaRPr lang="zh-CN" altLang="en-US" sz="1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4F4BAF-D965-47B4-988B-79E9B1175843}"/>
              </a:ext>
            </a:extLst>
          </p:cNvPr>
          <p:cNvSpPr txBox="1"/>
          <p:nvPr/>
        </p:nvSpPr>
        <p:spPr>
          <a:xfrm>
            <a:off x="7164680" y="4250496"/>
            <a:ext cx="1621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4. Centered</a:t>
            </a:r>
            <a:endParaRPr lang="zh-CN" altLang="en-US" sz="1600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93D6764-965D-4452-A811-D4DB3ED53592}"/>
              </a:ext>
            </a:extLst>
          </p:cNvPr>
          <p:cNvCxnSpPr>
            <a:cxnSpLocks/>
          </p:cNvCxnSpPr>
          <p:nvPr/>
        </p:nvCxnSpPr>
        <p:spPr>
          <a:xfrm>
            <a:off x="1913641" y="3429000"/>
            <a:ext cx="999241" cy="1178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5CCCDB7-C97C-4AC9-BD32-D82865CC69DD}"/>
              </a:ext>
            </a:extLst>
          </p:cNvPr>
          <p:cNvCxnSpPr>
            <a:cxnSpLocks/>
          </p:cNvCxnSpPr>
          <p:nvPr/>
        </p:nvCxnSpPr>
        <p:spPr>
          <a:xfrm>
            <a:off x="4396499" y="3429000"/>
            <a:ext cx="999241" cy="1178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488573B-429C-4A33-87DE-A7232DC6DE56}"/>
              </a:ext>
            </a:extLst>
          </p:cNvPr>
          <p:cNvCxnSpPr>
            <a:cxnSpLocks/>
          </p:cNvCxnSpPr>
          <p:nvPr/>
        </p:nvCxnSpPr>
        <p:spPr>
          <a:xfrm>
            <a:off x="6234776" y="3417220"/>
            <a:ext cx="999241" cy="1178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5DAD7E0-99B7-4C5C-94A5-D3A2361A6CF7}"/>
              </a:ext>
            </a:extLst>
          </p:cNvPr>
          <p:cNvSpPr txBox="1"/>
          <p:nvPr/>
        </p:nvSpPr>
        <p:spPr>
          <a:xfrm>
            <a:off x="362564" y="1488882"/>
            <a:ext cx="4835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Invert the artificial disturbance.</a:t>
            </a:r>
          </a:p>
        </p:txBody>
      </p:sp>
    </p:spTree>
    <p:extLst>
      <p:ext uri="{BB962C8B-B14F-4D97-AF65-F5344CB8AC3E}">
        <p14:creationId xmlns:p14="http://schemas.microsoft.com/office/powerpoint/2010/main" val="2948608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33598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 Examples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F8C8E4-F2A8-4382-B912-D9988AB7C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90" y="801279"/>
            <a:ext cx="5958819" cy="46207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2E7E451-F506-4BA3-805A-E8C8257B1D62}"/>
              </a:ext>
            </a:extLst>
          </p:cNvPr>
          <p:cNvSpPr txBox="1"/>
          <p:nvPr/>
        </p:nvSpPr>
        <p:spPr>
          <a:xfrm>
            <a:off x="1784603" y="5393747"/>
            <a:ext cx="5574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More examples of preprocessing, including a failure case.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CF6EB4-5BD6-4A08-9725-960B970C607D}"/>
              </a:ext>
            </a:extLst>
          </p:cNvPr>
          <p:cNvSpPr txBox="1"/>
          <p:nvPr/>
        </p:nvSpPr>
        <p:spPr>
          <a:xfrm>
            <a:off x="7359394" y="4330865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Hough transform?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88633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2743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 &amp; SVM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A8750A-70E7-4D52-A172-430EF82EFCDE}"/>
              </a:ext>
            </a:extLst>
          </p:cNvPr>
          <p:cNvSpPr txBox="1"/>
          <p:nvPr/>
        </p:nvSpPr>
        <p:spPr>
          <a:xfrm>
            <a:off x="376761" y="1151401"/>
            <a:ext cx="798737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 ratio = 1.0, k =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Accuracy: 98.40% (without preprocessing: 88.12%).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rbf</a:t>
            </a: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kernel, PCA ratio = 0.85, C =5, gamma = 5e-7.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Accuracy: 98.75% (without preprocessing: 93.22%).</a:t>
            </a:r>
          </a:p>
        </p:txBody>
      </p:sp>
    </p:spTree>
    <p:extLst>
      <p:ext uri="{BB962C8B-B14F-4D97-AF65-F5344CB8AC3E}">
        <p14:creationId xmlns:p14="http://schemas.microsoft.com/office/powerpoint/2010/main" val="339290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3921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Ensemble Method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E758E1-961A-49B2-9AB2-7FD0F7899A57}"/>
              </a:ext>
            </a:extLst>
          </p:cNvPr>
          <p:cNvSpPr txBox="1"/>
          <p:nvPr/>
        </p:nvSpPr>
        <p:spPr>
          <a:xfrm>
            <a:off x="848101" y="906473"/>
            <a:ext cx="7824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soft voting classifier of KNN and SVM: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Accuracy: 98.40%. (Worse than SVM alone.)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B2086A-0595-4EE3-BA28-48620E654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343" y="1737470"/>
            <a:ext cx="3799313" cy="37993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FD6E347-56B2-4EB7-B334-BFCFADE50207}"/>
              </a:ext>
            </a:extLst>
          </p:cNvPr>
          <p:cNvSpPr txBox="1"/>
          <p:nvPr/>
        </p:nvSpPr>
        <p:spPr>
          <a:xfrm>
            <a:off x="776140" y="5526269"/>
            <a:ext cx="7824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Illustration of a voting classifier. Image source: https://www.toptal.com/machine-learning/ensemble-methods-machine-learning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124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156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BF4014-210F-4A71-BD45-E4CE7D6F2A7C}"/>
              </a:ext>
            </a:extLst>
          </p:cNvPr>
          <p:cNvSpPr txBox="1"/>
          <p:nvPr/>
        </p:nvSpPr>
        <p:spPr>
          <a:xfrm>
            <a:off x="844508" y="1955820"/>
            <a:ext cx="78245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Simple CNN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 Net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 err="1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2304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2683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Simple CNN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BF4014-210F-4A71-BD45-E4CE7D6F2A7C}"/>
              </a:ext>
            </a:extLst>
          </p:cNvPr>
          <p:cNvSpPr txBox="1"/>
          <p:nvPr/>
        </p:nvSpPr>
        <p:spPr>
          <a:xfrm>
            <a:off x="1474661" y="1299837"/>
            <a:ext cx="7824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Very Simple architecture (2 </a:t>
            </a:r>
            <a:r>
              <a:rPr lang="en-US" altLang="zh-CN" sz="2400" dirty="0" err="1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</a:t>
            </a: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layer)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16" y="1766010"/>
            <a:ext cx="7784674" cy="37636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0535" y="453707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Accuracy: 97.16%</a:t>
            </a:r>
          </a:p>
        </p:txBody>
      </p:sp>
    </p:spTree>
    <p:extLst>
      <p:ext uri="{BB962C8B-B14F-4D97-AF65-F5344CB8AC3E}">
        <p14:creationId xmlns:p14="http://schemas.microsoft.com/office/powerpoint/2010/main" val="3004938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lang="zh-CN" altLang="en-US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2833</TotalTime>
  <Words>381</Words>
  <Application>Microsoft Office PowerPoint</Application>
  <PresentationFormat>全屏显示(4:3)</PresentationFormat>
  <Paragraphs>123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等线</vt:lpstr>
      <vt:lpstr>华文中宋</vt:lpstr>
      <vt:lpstr>宋体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m wc</cp:lastModifiedBy>
  <cp:revision>350</cp:revision>
  <dcterms:created xsi:type="dcterms:W3CDTF">2016-01-21T16:32:00Z</dcterms:created>
  <dcterms:modified xsi:type="dcterms:W3CDTF">2018-06-14T03:03:20Z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2052-10.1.0.6028</vt:lpwstr>
  </property>
</Properties>
</file>